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3"/>
  </p:notesMasterIdLst>
  <p:sldIdLst>
    <p:sldId id="256" r:id="rId2"/>
    <p:sldId id="257" r:id="rId3"/>
    <p:sldId id="259" r:id="rId4"/>
    <p:sldId id="260" r:id="rId5"/>
    <p:sldId id="261" r:id="rId6"/>
    <p:sldId id="264" r:id="rId7"/>
    <p:sldId id="263" r:id="rId8"/>
    <p:sldId id="262" r:id="rId9"/>
    <p:sldId id="266" r:id="rId10"/>
    <p:sldId id="265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30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23621E-F014-4D28-95A3-1F6187E19C05}" v="2048" dt="2023-11-06T00:49:11.1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31" autoAdjust="0"/>
    <p:restoredTop sz="85789" autoAdjust="0"/>
  </p:normalViewPr>
  <p:slideViewPr>
    <p:cSldViewPr snapToGrid="0">
      <p:cViewPr varScale="1">
        <p:scale>
          <a:sx n="129" d="100"/>
          <a:sy n="129" d="100"/>
        </p:scale>
        <p:origin x="138" y="6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0A180-4E57-4881-ADA3-43951C970416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5E821D-0775-415C-B7A1-B398EFAD61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702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my name is David and we're </a:t>
            </a:r>
            <a:r>
              <a:rPr lang="en-US" dirty="0" err="1"/>
              <a:t>gonna</a:t>
            </a:r>
            <a:r>
              <a:rPr lang="en-US" dirty="0"/>
              <a:t> talk about observability</a:t>
            </a:r>
            <a:r>
              <a:rPr lang="en-US"/>
              <a:t>, specifically </a:t>
            </a:r>
            <a:r>
              <a:rPr lang="en-US" dirty="0"/>
              <a:t>in the context of Securing AI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3561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That gets us up to now, but we should also be anticipating the problems of tomorrow.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click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Working Memory Graphs are going to mean that even today’s LLMs can more easily navigate and accomplish their tasks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Also federated embedding models make it easy build hidden messages into logs you can see but won’t need words; that’s a human requirement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click</a:t>
            </a:r>
          </a:p>
          <a:p>
            <a:endParaRPr lang="en-US" dirty="0"/>
          </a:p>
          <a:p>
            <a:r>
              <a:rPr lang="en-US" dirty="0"/>
              <a:t>Good news is that best practices mitigate those types of threats, and a little bit of planning goes a long way.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So curate known good examples of application logs, build a knowledge graph, and carry 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0350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There’s other aspects to Observability beyond security; namely Governance and Performance Monitoring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Happy to clarify any of the security stuff, frame the other aspects of observability, else talk about other topics.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6062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practice, that means covering what they can do, how they work, and how they break.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Additionally, we'll talk about cool new statistical methods for instrumenting these systems, how you manage risk at the appropriate rigor, etc.</a:t>
            </a:r>
          </a:p>
          <a:p>
            <a:endParaRPr lang="en-US" dirty="0"/>
          </a:p>
          <a:p>
            <a:r>
              <a:rPr lang="en-US" dirty="0"/>
              <a:t>Finally, we'll look at the future a little.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077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tell that story we have to back up just a little. This video is super cool but It's 9 months old and already out of date. That said, it show cases how these models allow for context switching in the real world, task planning, and self-directed goals.</a:t>
            </a:r>
          </a:p>
          <a:p>
            <a:endParaRPr lang="en-US" dirty="0"/>
          </a:p>
          <a:p>
            <a:r>
              <a:rPr lang="en-US" dirty="0"/>
              <a:t>The video alone is neat, but we have other stuff to important topics too; not just hallucinations, but actual vulnerabilities and improperly provisioned account integrations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6426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 So how do we start to think about these systems? Initially with data pipelines and your source of truth</a:t>
            </a:r>
          </a:p>
          <a:p>
            <a:r>
              <a:rPr lang="en-US" dirty="0"/>
              <a:t>click</a:t>
            </a:r>
          </a:p>
          <a:p>
            <a:r>
              <a:rPr lang="en-US" dirty="0"/>
              <a:t>4.2 Then you can start to think about how you expose your system to users, integrate with other tooling,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click</a:t>
            </a:r>
          </a:p>
          <a:p>
            <a:endParaRPr lang="en-US" dirty="0"/>
          </a:p>
          <a:p>
            <a:r>
              <a:rPr lang="en-US" dirty="0"/>
              <a:t>4.3 Finally you can plan for how you abstract your runtime while logging your inputs and outputs.</a:t>
            </a:r>
          </a:p>
          <a:p>
            <a:endParaRPr lang="en-US" dirty="0"/>
          </a:p>
          <a:p>
            <a:r>
              <a:rPr lang="en-US" dirty="0"/>
              <a:t>Whether driving real-time decisions, coordinating the efforts of self-directed agents, or making sure to curate an up-to-date source of truth it turns out these systems are capable of some pretty incredible things, especially when you zoom in</a:t>
            </a:r>
          </a:p>
          <a:p>
            <a:endParaRPr lang="en-US" dirty="0"/>
          </a:p>
          <a:p>
            <a:r>
              <a:rPr lang="en-US" dirty="0"/>
              <a:t>click</a:t>
            </a:r>
          </a:p>
          <a:p>
            <a:r>
              <a:rPr lang="en-US" dirty="0"/>
              <a:t>4.4 That's where the controls come into play.</a:t>
            </a:r>
          </a:p>
          <a:p>
            <a:r>
              <a:rPr lang="en-US" dirty="0"/>
              <a:t>click</a:t>
            </a:r>
          </a:p>
          <a:p>
            <a:r>
              <a:rPr lang="en-US" dirty="0"/>
              <a:t>4.5 without those key components listed on the bottom left, you mind find that your chatbot or autonomous agent went off track.</a:t>
            </a:r>
          </a:p>
          <a:p>
            <a:r>
              <a:rPr lang="en-US" dirty="0"/>
              <a:t>click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5009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especially when it’s actively being attacked.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It turns out there's lots of ways to sneak vulnerabilities into your system if you don't have good controls in place.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Bad actors and rogue states have tooling that makes it trivial to develop new attacks. 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 err="1"/>
              <a:t>Whatsmore</a:t>
            </a:r>
            <a:r>
              <a:rPr lang="en-US" sz="1200" dirty="0"/>
              <a:t> the shrinking of these models, availability of compute, and data breaches make it easier than ever to automate.</a:t>
            </a:r>
          </a:p>
          <a:p>
            <a:r>
              <a:rPr lang="en-US" sz="1200" dirty="0"/>
              <a:t>click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487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That sounds hard right? Nope. LLMs (at least for now) are bad at planning out their day, and we just need to watch what they’re doing.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Video</a:t>
            </a:r>
          </a:p>
          <a:p>
            <a:endParaRPr lang="en-US" dirty="0"/>
          </a:p>
          <a:p>
            <a:r>
              <a:rPr lang="en-US" dirty="0"/>
              <a:t>This helps explain the concept in play, but it really is just making sure they don’t wander into places they’re not built for.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Doing that involves 3 things: Better Statistical Methods, Good Data Management Practices, and Evolving Schemas driven by “what good looks like”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click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Plus you can even use those fancy statistics to forecast behavior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1601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Cool right? Yep, but still sounds like some use cases might need that much rigor.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Absolutely, which is why you need a framework for efficiently managing risk across the 3 dimensions you see on screen.</a:t>
            </a:r>
          </a:p>
          <a:p>
            <a:endParaRPr lang="en-US" dirty="0"/>
          </a:p>
          <a:p>
            <a:r>
              <a:rPr lang="en-US" dirty="0"/>
              <a:t>How you position your system, how sensitive the data is, and how you acquired that data all help determine what controls you need.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1985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practice that means being able to quickly decide what requirements exist for software teams, or how you might need to beef up vendor solutions.</a:t>
            </a:r>
          </a:p>
          <a:p>
            <a:endParaRPr lang="en-US" dirty="0"/>
          </a:p>
          <a:p>
            <a:r>
              <a:rPr lang="en-US" dirty="0"/>
              <a:t>For example, Simple Access Management via might be enough for an internally facing chatbot.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But you might need both statistical monitoring and business rules for complex systems.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9253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same is true of data licensure.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Data you own makes sense, but still needs business acceptance for sensitive things.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party data might describe the legal liability and indemnity on offer, but make sure you have Legal validate that.</a:t>
            </a:r>
          </a:p>
          <a:p>
            <a:endParaRPr lang="en-US" dirty="0"/>
          </a:p>
          <a:p>
            <a:r>
              <a:rPr lang="en-US" dirty="0"/>
              <a:t>Public data is harder since there are still ongoing legal challenges to what constitutes fair use; better to just double check with counsel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928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846CE7D5-CF57-46EF-B807-FDD0502418D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5647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053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2518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8393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5391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9647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3402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3838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710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619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358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8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0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029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974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1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783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46CE7D5-CF57-46EF-B807-FDD0502418D4}" type="datetimeFigureOut">
              <a:rPr lang="en-US" smtClean="0"/>
              <a:t>11/14/2023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9296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neo4j.com/developer-blog/knowledge-graphs-llms-multi-hop-question-answering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www.sciencedirect.com/science/article/abs/pii/S0957417422011423#:~:text=According%20to%20the%20spatiality%20of,2017" TargetMode="External"/><Relationship Id="rId4" Type="http://schemas.openxmlformats.org/officeDocument/2006/relationships/hyperlink" Target="https://www.openpolicyagent.org/docs/latest/policy-language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9.xml"/><Relationship Id="rId7" Type="http://schemas.openxmlformats.org/officeDocument/2006/relationships/hyperlink" Target="https://llm-attacks.org/" TargetMode="Externa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github.com/yoheinakajima/babyagi?ref=theresanaiforthat#objective" TargetMode="External"/><Relationship Id="rId5" Type="http://schemas.openxmlformats.org/officeDocument/2006/relationships/hyperlink" Target="https://learn.microsoft.com/en-us/semantic-kernel/ai-orchestration/planners/?tabs=python" TargetMode="Externa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5" Type="http://schemas.openxmlformats.org/officeDocument/2006/relationships/hyperlink" Target="https://blogs.nvidia.com/blog/2023/04/25/ai-chatbot-guardrails-nemo/" TargetMode="External"/><Relationship Id="rId4" Type="http://schemas.openxmlformats.org/officeDocument/2006/relationships/hyperlink" Target="https://colinharman.substack.com/p/beware-tunnel-vision-in-ai-retrieval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Data_Encryption_Standard#NSA's_involvement_in_the_design" TargetMode="External"/><Relationship Id="rId3" Type="http://schemas.openxmlformats.org/officeDocument/2006/relationships/hyperlink" Target="https://github.com/greshake/llm-security" TargetMode="External"/><Relationship Id="rId7" Type="http://schemas.openxmlformats.org/officeDocument/2006/relationships/hyperlink" Target="https://flipperzero.one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owasp.org/www-community/attacks/Credential_stuffing" TargetMode="External"/><Relationship Id="rId5" Type="http://schemas.openxmlformats.org/officeDocument/2006/relationships/hyperlink" Target="https://pub.aimind.so/quantization-guide-for-complete-beginners-ac4555cf295f#:~:text=,assigned%20to%20the%20closest%20centroid" TargetMode="External"/><Relationship Id="rId4" Type="http://schemas.openxmlformats.org/officeDocument/2006/relationships/hyperlink" Target="https://github.com/rabbidave/Seriously-Silly-Summaries-for-Enterprise-Executives/blob/main/AI%20x%20Code%20Summary.pdf" TargetMode="External"/><Relationship Id="rId9" Type="http://schemas.openxmlformats.org/officeDocument/2006/relationships/hyperlink" Target="https://blog.cr.yp.to/20220805-nsa.html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9.xml"/><Relationship Id="rId7" Type="http://schemas.openxmlformats.org/officeDocument/2006/relationships/hyperlink" Target="https://github.com/rabbidave/Seriously-Silly-Summaries-for-Enterprise-Executives/blob/main/Enterprise%20LLM%20Security%20Summary.pdf" TargetMode="Externa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9.png"/><Relationship Id="rId5" Type="http://schemas.openxmlformats.org/officeDocument/2006/relationships/hyperlink" Target="https://youtu.be/vyqXLJsmsrk?si=PeqpSPDPzmMD80fu&amp;t=1279" TargetMode="Externa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nvidia.com/blog/announcing-steerlm-a-simple-and-practical-technique-to-customize-llms-during-inference/" TargetMode="External"/><Relationship Id="rId3" Type="http://schemas.openxmlformats.org/officeDocument/2006/relationships/hyperlink" Target="https://github.com/rabbidave/Denzel-Crocker-Hunting-For-Fairly-Odd-Prompts" TargetMode="External"/><Relationship Id="rId7" Type="http://schemas.openxmlformats.org/officeDocument/2006/relationships/hyperlink" Target="https://blogs.nvidia.com/blog/2023/04/25/ai-chatbot-guardrails-nemo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github.com/rabbidave/Jimmy-Neutron-and-Serverless-Stepwise-Latent-Space-Monitoring" TargetMode="External"/><Relationship Id="rId5" Type="http://schemas.openxmlformats.org/officeDocument/2006/relationships/hyperlink" Target="https://github.com/rabbidave/Squidward-Tentacles-and-Spying-on-Outputs-via-Conformal-Prediction" TargetMode="External"/><Relationship Id="rId4" Type="http://schemas.openxmlformats.org/officeDocument/2006/relationships/hyperlink" Target="https://github.com/rabbidave/StoopKid-Event-Driven-Input-Monitoring-for-Language-Models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Observability</a:t>
            </a:r>
            <a:r>
              <a:rPr lang="en-US" sz="1200" baseline="-25000" dirty="0"/>
              <a:t>(1 of 3)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6436243" cy="140546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Security in the Age of AI</a:t>
            </a:r>
          </a:p>
          <a:p>
            <a:endParaRPr lang="en-US" dirty="0"/>
          </a:p>
          <a:p>
            <a:endParaRPr lang="en-US" dirty="0"/>
          </a:p>
          <a:p>
            <a:r>
              <a:rPr lang="en-US" sz="1200" dirty="0"/>
              <a:t>by David Pierce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5F303-EE0A-0800-9006-41742C52F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 for the Future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16D49D-EF3A-1A42-A4FC-6717BDFEB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37072" y="1598785"/>
            <a:ext cx="5157787" cy="823912"/>
          </a:xfrm>
        </p:spPr>
        <p:txBody>
          <a:bodyPr/>
          <a:lstStyle/>
          <a:p>
            <a:r>
              <a:rPr lang="en-US" dirty="0"/>
              <a:t>Paradigm Shifts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FC496F-3720-D271-1359-BA7301220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240221" y="2492114"/>
            <a:ext cx="3030249" cy="3684588"/>
          </a:xfrm>
        </p:spPr>
        <p:txBody>
          <a:bodyPr>
            <a:normAutofit fontScale="85000" lnSpcReduction="10000"/>
          </a:bodyPr>
          <a:lstStyle/>
          <a:p>
            <a:r>
              <a:rPr lang="en-US" b="1" u="sng" dirty="0">
                <a:hlinkClick r:id="rId3"/>
              </a:rPr>
              <a:t>Working Memory Graphs </a:t>
            </a:r>
            <a:r>
              <a:rPr lang="en-US" dirty="0"/>
              <a:t>&amp; Efficient Traversal via differently embedded structures utilizing eventual consistency affecting Operational Analytics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e.g. various granularity via GNN, Node2Vec,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Compromised applications utilizing a </a:t>
            </a:r>
            <a:r>
              <a:rPr lang="en-US" b="1" u="sng" dirty="0"/>
              <a:t>federated non-tokenized latent space </a:t>
            </a:r>
            <a:r>
              <a:rPr lang="en-US" dirty="0"/>
              <a:t>and shared models creating hidden human inscrutable application logs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8A3733-ED3C-3057-CA31-868CF49E18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91277" y="2422697"/>
            <a:ext cx="3033424" cy="368458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Instrumented CI/CD Pipelines with </a:t>
            </a:r>
            <a:r>
              <a:rPr lang="en-US" b="1" u="sng" dirty="0"/>
              <a:t>Bill-of-Materials &amp; Dynamic Policies</a:t>
            </a:r>
            <a:r>
              <a:rPr lang="en-US" dirty="0"/>
              <a:t> via </a:t>
            </a:r>
            <a:r>
              <a:rPr lang="en-US" dirty="0">
                <a:hlinkClick r:id="rId4"/>
              </a:rPr>
              <a:t>OPA/Rego</a:t>
            </a:r>
            <a:endParaRPr lang="en-US" dirty="0"/>
          </a:p>
          <a:p>
            <a:r>
              <a:rPr lang="en-US" dirty="0"/>
              <a:t>Documented </a:t>
            </a:r>
            <a:r>
              <a:rPr lang="en-US" b="1" u="sng" dirty="0"/>
              <a:t>Per Release “Scope of Change”</a:t>
            </a:r>
            <a:r>
              <a:rPr lang="en-US" dirty="0"/>
              <a:t> allows for Remediation, Repackaging &amp; Ongoing Monitoring</a:t>
            </a:r>
          </a:p>
          <a:p>
            <a:r>
              <a:rPr lang="en-US" dirty="0"/>
              <a:t>Active curation &amp; utilization of </a:t>
            </a:r>
            <a:r>
              <a:rPr lang="en-US" b="1" u="sng" dirty="0">
                <a:hlinkClick r:id="rId5"/>
              </a:rPr>
              <a:t>known good or bad embedding spaces</a:t>
            </a:r>
            <a:r>
              <a:rPr lang="en-US" dirty="0"/>
              <a:t>; use of specific models for limited corpus</a:t>
            </a:r>
          </a:p>
          <a:p>
            <a:r>
              <a:rPr lang="en-US" dirty="0"/>
              <a:t>Use of LLMs in documenting per pipeline policies &amp; requirements via curation of </a:t>
            </a:r>
            <a:r>
              <a:rPr lang="en-US" b="1" u="sng" dirty="0"/>
              <a:t>Enterprise Knowledge Graphs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6C991A9-A786-B729-49FF-38B166637A01}"/>
              </a:ext>
            </a:extLst>
          </p:cNvPr>
          <p:cNvSpPr txBox="1">
            <a:spLocks/>
          </p:cNvSpPr>
          <p:nvPr/>
        </p:nvSpPr>
        <p:spPr>
          <a:xfrm>
            <a:off x="6833107" y="1598785"/>
            <a:ext cx="5183188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Best Practices</a:t>
            </a:r>
          </a:p>
        </p:txBody>
      </p:sp>
    </p:spTree>
    <p:extLst>
      <p:ext uri="{BB962C8B-B14F-4D97-AF65-F5344CB8AC3E}">
        <p14:creationId xmlns:p14="http://schemas.microsoft.com/office/powerpoint/2010/main" val="3207908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43064-E88E-8410-BF01-6F2B3B7E7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3673" y="-170935"/>
            <a:ext cx="6164653" cy="1371600"/>
          </a:xfrm>
        </p:spPr>
        <p:txBody>
          <a:bodyPr/>
          <a:lstStyle/>
          <a:p>
            <a:pPr algn="ctr"/>
            <a:r>
              <a:rPr lang="en-US" dirty="0"/>
              <a:t>Q&amp;A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D495E19-EAB9-69C2-8696-265AC9D982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455513" y="1143000"/>
            <a:ext cx="3280974" cy="4572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EBBF92-65D3-CFC5-8BD6-7BB1EAB13C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0986" y="1200665"/>
            <a:ext cx="4203267" cy="3811588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Topics of Interest: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What about X, Y, or Z?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How do we plan for an AGI?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Have you considered 1, 2, or 3?</a:t>
            </a:r>
          </a:p>
          <a:p>
            <a:endParaRPr lang="en-US" dirty="0"/>
          </a:p>
          <a:p>
            <a:r>
              <a:rPr lang="en-US" dirty="0"/>
              <a:t>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623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E3646-0748-87B0-D8D4-7C4B78752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072F4-5021-24E8-0548-E38D76E3BB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>
                <a:effectLst/>
              </a:rPr>
              <a:t>Capabilities x</a:t>
            </a:r>
            <a:r>
              <a:rPr lang="en-US"/>
              <a:t> </a:t>
            </a:r>
            <a:r>
              <a:rPr lang="en-US">
                <a:effectLst/>
              </a:rPr>
              <a:t>Concerns</a:t>
            </a:r>
          </a:p>
          <a:p>
            <a:pPr marL="0" indent="0">
              <a:buNone/>
            </a:pPr>
            <a:endParaRPr lang="en-US">
              <a:effectLst/>
            </a:endParaRPr>
          </a:p>
          <a:p>
            <a:r>
              <a:rPr lang="en-US">
                <a:effectLst/>
              </a:rPr>
              <a:t>Concepts x Components</a:t>
            </a:r>
          </a:p>
          <a:p>
            <a:pPr marL="0" indent="0">
              <a:buNone/>
            </a:pPr>
            <a:endParaRPr lang="en-US"/>
          </a:p>
          <a:p>
            <a:r>
              <a:rPr lang="en-US">
                <a:effectLst/>
              </a:rPr>
              <a:t>New Threats &amp; New Vectors</a:t>
            </a:r>
          </a:p>
          <a:p>
            <a:endParaRPr lang="en-US"/>
          </a:p>
          <a:p>
            <a:r>
              <a:rPr lang="en-US">
                <a:effectLst/>
              </a:rPr>
              <a:t>Building Better Widgets</a:t>
            </a:r>
          </a:p>
          <a:p>
            <a:endParaRPr lang="en-US"/>
          </a:p>
          <a:p>
            <a:r>
              <a:rPr lang="en-US">
                <a:effectLst/>
              </a:rPr>
              <a:t>Managing Residual Risk</a:t>
            </a:r>
          </a:p>
          <a:p>
            <a:endParaRPr lang="en-US"/>
          </a:p>
          <a:p>
            <a:r>
              <a:rPr lang="en-US">
                <a:effectLst/>
              </a:rPr>
              <a:t>Looking at the Horizon</a:t>
            </a:r>
            <a:endParaRPr lang="en-US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669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43064-E88E-8410-BF01-6F2B3B7E7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07" y="834656"/>
            <a:ext cx="6164653" cy="1371600"/>
          </a:xfrm>
        </p:spPr>
        <p:txBody>
          <a:bodyPr/>
          <a:lstStyle/>
          <a:p>
            <a:r>
              <a:rPr lang="en-US" dirty="0"/>
              <a:t>Capabilities &amp; Concerns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EBBF92-65D3-CFC5-8BD6-7BB1EAB13C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6868" y="2062716"/>
            <a:ext cx="4203267" cy="3811588"/>
          </a:xfrm>
        </p:spPr>
        <p:txBody>
          <a:bodyPr>
            <a:normAutofit fontScale="92500" lnSpcReduction="20000"/>
          </a:bodyPr>
          <a:lstStyle/>
          <a:p>
            <a:endParaRPr lang="en-US" dirty="0"/>
          </a:p>
          <a:p>
            <a:r>
              <a:rPr lang="en-US" dirty="0"/>
              <a:t>Capabilities of Auto-Regressive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Operate Across Mediums &amp; Channels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Capable of Task </a:t>
            </a:r>
            <a:r>
              <a:rPr lang="en-US" dirty="0">
                <a:hlinkClick r:id="rId5"/>
              </a:rPr>
              <a:t>Planning &amp; Orchestration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6"/>
              </a:rPr>
              <a:t>Self-Directed</a:t>
            </a:r>
            <a:r>
              <a:rPr lang="en-US" dirty="0"/>
              <a:t> Downstream Agents &amp; Systems</a:t>
            </a:r>
          </a:p>
          <a:p>
            <a:endParaRPr lang="en-US" dirty="0"/>
          </a:p>
          <a:p>
            <a:r>
              <a:rPr lang="en-US" dirty="0"/>
              <a:t>Concerns about AI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Hallucinations &amp; Auditability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7"/>
              </a:rPr>
              <a:t>Attack Strings </a:t>
            </a:r>
            <a:r>
              <a:rPr lang="en-US" dirty="0"/>
              <a:t>&amp; Abstracted Runtimes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(</a:t>
            </a:r>
            <a:r>
              <a:rPr lang="en-US" dirty="0" err="1"/>
              <a:t>Im</a:t>
            </a:r>
            <a:r>
              <a:rPr lang="en-US" dirty="0"/>
              <a:t>)Proper User Permissions</a:t>
            </a:r>
            <a:br>
              <a:rPr lang="en-US" dirty="0"/>
            </a:br>
            <a:endParaRPr lang="en-US" dirty="0"/>
          </a:p>
        </p:txBody>
      </p:sp>
      <p:pic>
        <p:nvPicPr>
          <p:cNvPr id="11" name="ROBOT">
            <a:hlinkClick r:id="" action="ppaction://media"/>
            <a:extLst>
              <a:ext uri="{FF2B5EF4-FFF2-40B4-BE49-F238E27FC236}">
                <a16:creationId xmlns:a16="http://schemas.microsoft.com/office/drawing/2014/main" id="{4B2903B7-7328-EB7D-09B0-0A385A2150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095894" y="1523206"/>
            <a:ext cx="6824340" cy="381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90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64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43064-E88E-8410-BF01-6F2B3B7E7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18707"/>
            <a:ext cx="6164653" cy="1371600"/>
          </a:xfrm>
        </p:spPr>
        <p:txBody>
          <a:bodyPr/>
          <a:lstStyle/>
          <a:p>
            <a:r>
              <a:rPr lang="en-US" dirty="0"/>
              <a:t>Core Concepts &amp; </a:t>
            </a:r>
            <a:br>
              <a:rPr lang="en-US" dirty="0"/>
            </a:br>
            <a:r>
              <a:rPr lang="en-US" dirty="0"/>
              <a:t>Key Components</a:t>
            </a:r>
          </a:p>
        </p:txBody>
      </p:sp>
      <p:pic>
        <p:nvPicPr>
          <p:cNvPr id="14" name="Picture Placeholder 13" descr="A diagram of a construction site&#10;&#10;Description automatically generated">
            <a:extLst>
              <a:ext uri="{FF2B5EF4-FFF2-40B4-BE49-F238E27FC236}">
                <a16:creationId xmlns:a16="http://schemas.microsoft.com/office/drawing/2014/main" id="{279574F7-FD75-92EB-F572-77380C55005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51" r="24251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EBBF92-65D3-CFC5-8BD6-7BB1EAB13C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-20192" y="2017620"/>
            <a:ext cx="4203267" cy="3811588"/>
          </a:xfrm>
        </p:spPr>
        <p:txBody>
          <a:bodyPr>
            <a:normAutofit fontScale="85000" lnSpcReduction="10000"/>
          </a:bodyPr>
          <a:lstStyle/>
          <a:p>
            <a:endParaRPr lang="en-US" dirty="0"/>
          </a:p>
          <a:p>
            <a:r>
              <a:rPr lang="en-US" dirty="0"/>
              <a:t>Concepts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Real-Time, Batch, &amp; AI-Driven Orchestration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Downstream Pipelines &amp; Agents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Contextual Grounding </a:t>
            </a:r>
            <a:r>
              <a:rPr lang="en-US" dirty="0"/>
              <a:t>&amp; </a:t>
            </a:r>
            <a:r>
              <a:rPr lang="en-US" dirty="0">
                <a:hlinkClick r:id="rId5"/>
              </a:rPr>
              <a:t>Guardrails</a:t>
            </a:r>
            <a:endParaRPr lang="en-US" dirty="0"/>
          </a:p>
          <a:p>
            <a:endParaRPr lang="en-US" dirty="0"/>
          </a:p>
          <a:p>
            <a:r>
              <a:rPr lang="en-US" dirty="0"/>
              <a:t>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Pre-Processing &amp; Enrichment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Abstraction &amp; Input Sanitization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Monitoring, Validation &amp; Output Sanitization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Placeholder 5" descr="A diagram of a system&#10;&#10;Description automatically generated">
            <a:extLst>
              <a:ext uri="{FF2B5EF4-FFF2-40B4-BE49-F238E27FC236}">
                <a16:creationId xmlns:a16="http://schemas.microsoft.com/office/drawing/2014/main" id="{E04AF909-6760-F7B4-2D90-AC34D30FB10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9" r="5979"/>
          <a:stretch>
            <a:fillRect/>
          </a:stretch>
        </p:blipFill>
        <p:spPr>
          <a:xfrm>
            <a:off x="4907112" y="600739"/>
            <a:ext cx="7284888" cy="5752214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9CCE16C-4137-0A4D-D8C7-32972FBB3508}"/>
              </a:ext>
            </a:extLst>
          </p:cNvPr>
          <p:cNvSpPr/>
          <p:nvPr/>
        </p:nvSpPr>
        <p:spPr>
          <a:xfrm>
            <a:off x="7845427" y="3067493"/>
            <a:ext cx="4343400" cy="1711842"/>
          </a:xfrm>
          <a:custGeom>
            <a:avLst/>
            <a:gdLst>
              <a:gd name="connsiteX0" fmla="*/ 1004776 w 4343400"/>
              <a:gd name="connsiteY0" fmla="*/ 15949 h 1711842"/>
              <a:gd name="connsiteX1" fmla="*/ 4343400 w 4343400"/>
              <a:gd name="connsiteY1" fmla="*/ 0 h 1711842"/>
              <a:gd name="connsiteX2" fmla="*/ 4343400 w 4343400"/>
              <a:gd name="connsiteY2" fmla="*/ 1701209 h 1711842"/>
              <a:gd name="connsiteX3" fmla="*/ 5316 w 4343400"/>
              <a:gd name="connsiteY3" fmla="*/ 1711842 h 1711842"/>
              <a:gd name="connsiteX4" fmla="*/ 0 w 4343400"/>
              <a:gd name="connsiteY4" fmla="*/ 829340 h 1711842"/>
              <a:gd name="connsiteX5" fmla="*/ 377455 w 4343400"/>
              <a:gd name="connsiteY5" fmla="*/ 824023 h 1711842"/>
              <a:gd name="connsiteX6" fmla="*/ 382772 w 4343400"/>
              <a:gd name="connsiteY6" fmla="*/ 69112 h 1711842"/>
              <a:gd name="connsiteX7" fmla="*/ 1004776 w 4343400"/>
              <a:gd name="connsiteY7" fmla="*/ 15949 h 1711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43400" h="1711842">
                <a:moveTo>
                  <a:pt x="1004776" y="15949"/>
                </a:moveTo>
                <a:lnTo>
                  <a:pt x="4343400" y="0"/>
                </a:lnTo>
                <a:lnTo>
                  <a:pt x="4343400" y="1701209"/>
                </a:lnTo>
                <a:lnTo>
                  <a:pt x="5316" y="1711842"/>
                </a:lnTo>
                <a:lnTo>
                  <a:pt x="0" y="829340"/>
                </a:lnTo>
                <a:lnTo>
                  <a:pt x="377455" y="824023"/>
                </a:lnTo>
                <a:cubicBezTo>
                  <a:pt x="379227" y="572386"/>
                  <a:pt x="381000" y="320749"/>
                  <a:pt x="382772" y="69112"/>
                </a:cubicBezTo>
                <a:lnTo>
                  <a:pt x="1004776" y="1594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24C43FC-B6FF-D1A4-5DD2-A9B5E323F812}"/>
              </a:ext>
            </a:extLst>
          </p:cNvPr>
          <p:cNvSpPr/>
          <p:nvPr/>
        </p:nvSpPr>
        <p:spPr>
          <a:xfrm>
            <a:off x="4907111" y="2118536"/>
            <a:ext cx="7295323" cy="4245050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diagram of a construction site&#10;&#10;Description automatically generated">
            <a:extLst>
              <a:ext uri="{FF2B5EF4-FFF2-40B4-BE49-F238E27FC236}">
                <a16:creationId xmlns:a16="http://schemas.microsoft.com/office/drawing/2014/main" id="{CD98A02C-9FEA-A0CB-B37F-09E1D58E8D3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105" y="611374"/>
            <a:ext cx="8242859" cy="5914506"/>
          </a:xfrm>
          <a:prstGeom prst="rect">
            <a:avLst/>
          </a:prstGeom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C7CC90D3-B3D8-9E20-3B03-EAF8ABE48B0E}"/>
              </a:ext>
            </a:extLst>
          </p:cNvPr>
          <p:cNvSpPr/>
          <p:nvPr/>
        </p:nvSpPr>
        <p:spPr>
          <a:xfrm>
            <a:off x="5905373" y="3141921"/>
            <a:ext cx="793139" cy="37214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A311BF41-C465-2C92-573F-20EE142CC2B2}"/>
              </a:ext>
            </a:extLst>
          </p:cNvPr>
          <p:cNvSpPr/>
          <p:nvPr/>
        </p:nvSpPr>
        <p:spPr>
          <a:xfrm rot="10800000">
            <a:off x="7321608" y="3864933"/>
            <a:ext cx="793139" cy="37214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C69C260C-7CE9-BF5B-9A88-4F409963FDAD}"/>
              </a:ext>
            </a:extLst>
          </p:cNvPr>
          <p:cNvSpPr/>
          <p:nvPr/>
        </p:nvSpPr>
        <p:spPr>
          <a:xfrm rot="16200000">
            <a:off x="8726489" y="5524361"/>
            <a:ext cx="793139" cy="37214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043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6" grpId="0" animBg="1"/>
      <p:bldP spid="17" grpId="0" animBg="1"/>
      <p:bldP spid="18" grpId="0" animBg="1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5F303-EE0A-0800-9006-41742C52F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Evolving AI Security Landscape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16D49D-EF3A-1A42-A4FC-6717BDFEB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6639" y="1611746"/>
            <a:ext cx="5157787" cy="823912"/>
          </a:xfrm>
        </p:spPr>
        <p:txBody>
          <a:bodyPr/>
          <a:lstStyle/>
          <a:p>
            <a:r>
              <a:rPr lang="en-US" dirty="0"/>
              <a:t>Threat Vectors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FC496F-3720-D271-1359-BA7301220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030249" cy="3684588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hlinkClick r:id="rId3"/>
              </a:rPr>
              <a:t>(In)Direct Runtime Attacks </a:t>
            </a:r>
            <a:r>
              <a:rPr lang="en-US" dirty="0"/>
              <a:t>via templated, infinitely generatable, and universally transferrable attack strings</a:t>
            </a:r>
          </a:p>
          <a:p>
            <a:r>
              <a:rPr lang="en-US" dirty="0"/>
              <a:t>(Sub)Domain Spoofing as a means of collecting not only credentials, but user data, and information about underlying model dataset</a:t>
            </a:r>
          </a:p>
          <a:p>
            <a:r>
              <a:rPr lang="en-US" dirty="0">
                <a:hlinkClick r:id="rId4"/>
              </a:rPr>
              <a:t>Software Supply Chain </a:t>
            </a:r>
            <a:r>
              <a:rPr lang="en-US" dirty="0"/>
              <a:t>attacks via ubiquitous repos (e.g. </a:t>
            </a:r>
            <a:r>
              <a:rPr lang="en-US" dirty="0" err="1"/>
              <a:t>PyPI</a:t>
            </a:r>
            <a:r>
              <a:rPr lang="en-US" dirty="0"/>
              <a:t>, </a:t>
            </a:r>
            <a:r>
              <a:rPr lang="en-US" dirty="0" err="1"/>
              <a:t>PySpark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) hidden within branchless human-inscrutable optimizations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4E078B-990A-D496-54D2-3C5C7397E2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36849" y="1609726"/>
            <a:ext cx="5183188" cy="823912"/>
          </a:xfrm>
        </p:spPr>
        <p:txBody>
          <a:bodyPr/>
          <a:lstStyle/>
          <a:p>
            <a:r>
              <a:rPr lang="en-US" dirty="0"/>
              <a:t>Specialized Tooling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8A3733-ED3C-3057-CA31-868CF49E18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321964" y="2505075"/>
            <a:ext cx="3033424" cy="3684588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hlinkClick r:id="rId5"/>
              </a:rPr>
              <a:t>Quantized Models </a:t>
            </a:r>
            <a:r>
              <a:rPr lang="en-US" dirty="0"/>
              <a:t>are running on phones, </a:t>
            </a:r>
            <a:r>
              <a:rPr lang="en-US" dirty="0" err="1"/>
              <a:t>Colab</a:t>
            </a:r>
            <a:r>
              <a:rPr lang="en-US" dirty="0"/>
              <a:t> Notebooks have TPUs, and Open-Source AI is the default</a:t>
            </a:r>
          </a:p>
          <a:p>
            <a:r>
              <a:rPr lang="en-US" dirty="0"/>
              <a:t>Autonomous Agents and Swarms are emerging as on-demand botnets sans the effort or curation; think burner cellphones</a:t>
            </a:r>
          </a:p>
          <a:p>
            <a:r>
              <a:rPr lang="en-US" dirty="0">
                <a:hlinkClick r:id="rId6"/>
              </a:rPr>
              <a:t>Credential Stuffing </a:t>
            </a:r>
            <a:r>
              <a:rPr lang="en-US" dirty="0"/>
              <a:t>&amp; </a:t>
            </a:r>
            <a:br>
              <a:rPr lang="en-US" dirty="0"/>
            </a:br>
            <a:r>
              <a:rPr lang="en-US" dirty="0"/>
              <a:t>Data Breaches facilitate automation of public user identification, personal account takeover, and professional account </a:t>
            </a:r>
            <a:br>
              <a:rPr lang="en-US" dirty="0"/>
            </a:br>
            <a:r>
              <a:rPr lang="en-US" dirty="0"/>
              <a:t>spear-phishing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53518C70-597D-355D-DE5C-3FC98BF2731C}"/>
              </a:ext>
            </a:extLst>
          </p:cNvPr>
          <p:cNvSpPr txBox="1">
            <a:spLocks/>
          </p:cNvSpPr>
          <p:nvPr/>
        </p:nvSpPr>
        <p:spPr>
          <a:xfrm>
            <a:off x="4677714" y="2505075"/>
            <a:ext cx="3033424" cy="3684588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WormGPT</a:t>
            </a:r>
            <a:r>
              <a:rPr lang="en-US" dirty="0"/>
              <a:t> et al. were built on old models and suboptimal data; BYO malware is trivial even for non-state actors</a:t>
            </a:r>
          </a:p>
          <a:p>
            <a:r>
              <a:rPr lang="en-US" dirty="0">
                <a:hlinkClick r:id="rId7"/>
              </a:rPr>
              <a:t>Flipper Zero </a:t>
            </a:r>
            <a:r>
              <a:rPr lang="en-US" dirty="0"/>
              <a:t>has community modules &amp; firmware; wardriving is old hat, and script-kids have new toys</a:t>
            </a:r>
          </a:p>
          <a:p>
            <a:r>
              <a:rPr lang="en-US" dirty="0"/>
              <a:t>Post-Quantum Cryptography isn’t magic; trust but verify</a:t>
            </a:r>
            <a:br>
              <a:rPr lang="en-US" dirty="0"/>
            </a:br>
            <a:r>
              <a:rPr lang="en-US" dirty="0"/>
              <a:t>e.g. </a:t>
            </a:r>
            <a:r>
              <a:rPr lang="en-US" dirty="0">
                <a:hlinkClick r:id="rId8"/>
              </a:rPr>
              <a:t>DES</a:t>
            </a:r>
            <a:r>
              <a:rPr lang="en-US" dirty="0"/>
              <a:t> </a:t>
            </a:r>
            <a:r>
              <a:rPr lang="en-US" dirty="0">
                <a:hlinkClick r:id="rId9"/>
              </a:rPr>
              <a:t>v2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6C991A9-A786-B729-49FF-38B166637A01}"/>
              </a:ext>
            </a:extLst>
          </p:cNvPr>
          <p:cNvSpPr txBox="1">
            <a:spLocks/>
          </p:cNvSpPr>
          <p:nvPr/>
        </p:nvSpPr>
        <p:spPr>
          <a:xfrm>
            <a:off x="8605982" y="1609726"/>
            <a:ext cx="5183188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0" dirty="0"/>
              <a:t>Ubiquitous Access</a:t>
            </a:r>
          </a:p>
        </p:txBody>
      </p:sp>
    </p:spTree>
    <p:extLst>
      <p:ext uri="{BB962C8B-B14F-4D97-AF65-F5344CB8AC3E}">
        <p14:creationId xmlns:p14="http://schemas.microsoft.com/office/powerpoint/2010/main" val="4084239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43064-E88E-8410-BF01-6F2B3B7E7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457200"/>
            <a:ext cx="4343554" cy="1600200"/>
          </a:xfrm>
        </p:spPr>
        <p:txBody>
          <a:bodyPr/>
          <a:lstStyle/>
          <a:p>
            <a:r>
              <a:rPr lang="en-US" dirty="0"/>
              <a:t>How do you know what your system is doing?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EBBF92-65D3-CFC5-8BD6-7BB1EAB13C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627157" cy="3811588"/>
          </a:xfrm>
        </p:spPr>
        <p:txBody>
          <a:bodyPr>
            <a:normAutofit fontScale="85000" lnSpcReduction="10000"/>
          </a:bodyPr>
          <a:lstStyle/>
          <a:p>
            <a:endParaRPr lang="en-US" dirty="0"/>
          </a:p>
          <a:p>
            <a:r>
              <a:rPr lang="en-US" dirty="0"/>
              <a:t>Exponential Growth &amp; Emergent Behaviors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Auto-Regressive Models are bad at planning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Forthcoming </a:t>
            </a:r>
            <a:r>
              <a:rPr lang="en-US" dirty="0">
                <a:hlinkClick r:id="rId5"/>
              </a:rPr>
              <a:t>Next-Gen Objective-Driven Models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Emergent Behaviors x Bad IAM Policies</a:t>
            </a:r>
          </a:p>
          <a:p>
            <a:endParaRPr lang="en-US" dirty="0"/>
          </a:p>
          <a:p>
            <a:r>
              <a:rPr lang="en-US" dirty="0"/>
              <a:t>Non-Deterministic Systems vs Next-Gen Analytics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Inputs don’t predict Outputs; adjust your priors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Managing Data across states; persist everything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Measure Non-Conformity &amp; Allow for Evolving Schemas</a:t>
            </a:r>
            <a:br>
              <a:rPr lang="en-US" dirty="0"/>
            </a:br>
            <a:endParaRPr lang="en-US" dirty="0"/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E561BAD5-29D1-F8E2-29B1-CC85EA3C79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538650" y="966281"/>
            <a:ext cx="6441759" cy="48736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863D262-E984-5497-B39F-7F438CF3122D}"/>
              </a:ext>
            </a:extLst>
          </p:cNvPr>
          <p:cNvSpPr txBox="1"/>
          <p:nvPr/>
        </p:nvSpPr>
        <p:spPr>
          <a:xfrm>
            <a:off x="7297552" y="6225363"/>
            <a:ext cx="2923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7"/>
              </a:rPr>
              <a:t>Executive Summary Available</a:t>
            </a:r>
            <a:endParaRPr lang="en-US" dirty="0"/>
          </a:p>
        </p:txBody>
      </p:sp>
      <p:pic>
        <p:nvPicPr>
          <p:cNvPr id="9" name="Picture 8" descr="A screenshot of a graph&#10;&#10;Description automatically generated">
            <a:extLst>
              <a:ext uri="{FF2B5EF4-FFF2-40B4-BE49-F238E27FC236}">
                <a16:creationId xmlns:a16="http://schemas.microsoft.com/office/drawing/2014/main" id="{B4B87439-7EDE-6B4E-0C4D-F85846D668E5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83140"/>
            <a:ext cx="5422770" cy="5839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204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9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5F303-EE0A-0800-9006-41742C52F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Calculating Exposure by Dimension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16D49D-EF3A-1A42-A4FC-6717BDFEB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6639" y="1611746"/>
            <a:ext cx="5157787" cy="823912"/>
          </a:xfrm>
        </p:spPr>
        <p:txBody>
          <a:bodyPr/>
          <a:lstStyle/>
          <a:p>
            <a:r>
              <a:rPr lang="en-US" dirty="0"/>
              <a:t>Security Posture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FC496F-3720-D271-1359-BA7301220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030249" cy="3684588"/>
          </a:xfrm>
        </p:spPr>
        <p:txBody>
          <a:bodyPr>
            <a:normAutofit fontScale="92500" lnSpcReduction="20000"/>
          </a:bodyPr>
          <a:lstStyle/>
          <a:p>
            <a:r>
              <a:rPr lang="en-US" b="1" u="sng" dirty="0"/>
              <a:t>Internal:</a:t>
            </a:r>
            <a:r>
              <a:rPr lang="en-US" dirty="0"/>
              <a:t> System Exclusively interacted with by internal hardware, networks,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b="1" u="sng" dirty="0"/>
              <a:t>Hybrid:</a:t>
            </a:r>
            <a:r>
              <a:rPr lang="en-US" dirty="0"/>
              <a:t> System interacts with 3</a:t>
            </a:r>
            <a:r>
              <a:rPr lang="en-US" baseline="30000" dirty="0"/>
              <a:t>rd</a:t>
            </a:r>
            <a:r>
              <a:rPr lang="en-US" dirty="0"/>
              <a:t> Party Systems, tooling,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b="1" u="sng" dirty="0"/>
              <a:t>External: </a:t>
            </a:r>
            <a:r>
              <a:rPr lang="en-US" dirty="0"/>
              <a:t>System is designed to interact with public facing systems by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4E078B-990A-D496-54D2-3C5C7397E2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36127" y="1609726"/>
            <a:ext cx="5183188" cy="823912"/>
          </a:xfrm>
        </p:spPr>
        <p:txBody>
          <a:bodyPr/>
          <a:lstStyle/>
          <a:p>
            <a:r>
              <a:rPr lang="en-US" dirty="0"/>
              <a:t>Data Sensitivity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8A3733-ED3C-3057-CA31-868CF49E18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321964" y="2505075"/>
            <a:ext cx="3033424" cy="3684588"/>
          </a:xfrm>
        </p:spPr>
        <p:txBody>
          <a:bodyPr>
            <a:normAutofit fontScale="92500" lnSpcReduction="20000"/>
          </a:bodyPr>
          <a:lstStyle/>
          <a:p>
            <a:r>
              <a:rPr lang="en-US" b="1" u="sng" dirty="0"/>
              <a:t>Zero/1</a:t>
            </a:r>
            <a:r>
              <a:rPr lang="en-US" b="1" u="sng" baseline="30000" dirty="0"/>
              <a:t>st</a:t>
            </a:r>
            <a:r>
              <a:rPr lang="en-US" b="1" u="sng" dirty="0"/>
              <a:t> Party Data: </a:t>
            </a:r>
            <a:r>
              <a:rPr lang="en-US" dirty="0"/>
              <a:t>Self-Generated Data else Data Captured via explicit EULA</a:t>
            </a:r>
          </a:p>
          <a:p>
            <a:r>
              <a:rPr lang="en-US" b="1" u="sng" dirty="0"/>
              <a:t>3</a:t>
            </a:r>
            <a:r>
              <a:rPr lang="en-US" b="1" u="sng" baseline="30000" dirty="0"/>
              <a:t>rd</a:t>
            </a:r>
            <a:r>
              <a:rPr lang="en-US" b="1" u="sng" dirty="0"/>
              <a:t> Party Data: </a:t>
            </a:r>
            <a:r>
              <a:rPr lang="en-US" dirty="0"/>
              <a:t>Data Licensed by 3</a:t>
            </a:r>
            <a:r>
              <a:rPr lang="en-US" baseline="30000" dirty="0"/>
              <a:t>rd</a:t>
            </a:r>
            <a:r>
              <a:rPr lang="en-US" dirty="0"/>
              <a:t> Parties to specific integrations and bound by specific terms; should define assumed liability and indemnity for utilization</a:t>
            </a:r>
          </a:p>
          <a:p>
            <a:r>
              <a:rPr lang="en-US" b="1" u="sng" dirty="0"/>
              <a:t>Public Data: </a:t>
            </a:r>
            <a:r>
              <a:rPr lang="en-US" dirty="0"/>
              <a:t>broadly available data utilized in the training and fine-tuning of AI systems that may have existing licensure; else scraped sans terms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53518C70-597D-355D-DE5C-3FC98BF2731C}"/>
              </a:ext>
            </a:extLst>
          </p:cNvPr>
          <p:cNvSpPr txBox="1">
            <a:spLocks/>
          </p:cNvSpPr>
          <p:nvPr/>
        </p:nvSpPr>
        <p:spPr>
          <a:xfrm>
            <a:off x="4677714" y="2505075"/>
            <a:ext cx="3033424" cy="3684588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/>
              <a:t>Public:</a:t>
            </a:r>
            <a:r>
              <a:rPr lang="en-US" dirty="0"/>
              <a:t> No </a:t>
            </a:r>
            <a:r>
              <a:rPr lang="en-US" dirty="0" err="1"/>
              <a:t>add’l</a:t>
            </a:r>
            <a:r>
              <a:rPr lang="en-US" dirty="0"/>
              <a:t> risk imposed on system</a:t>
            </a:r>
          </a:p>
          <a:p>
            <a:r>
              <a:rPr lang="en-US" b="1" u="sng" dirty="0"/>
              <a:t>Internal:</a:t>
            </a:r>
            <a:r>
              <a:rPr lang="en-US" dirty="0"/>
              <a:t> Minor </a:t>
            </a:r>
            <a:r>
              <a:rPr lang="en-US" dirty="0" err="1"/>
              <a:t>add’l</a:t>
            </a:r>
            <a:r>
              <a:rPr lang="en-US" dirty="0"/>
              <a:t> risk imposed; may need access controls,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b="1" u="sng" dirty="0"/>
              <a:t>Confidential:</a:t>
            </a:r>
            <a:r>
              <a:rPr lang="en-US" dirty="0"/>
              <a:t> Major </a:t>
            </a:r>
            <a:r>
              <a:rPr lang="en-US" dirty="0" err="1"/>
              <a:t>add’l</a:t>
            </a:r>
            <a:r>
              <a:rPr lang="en-US" dirty="0"/>
              <a:t> risk imposed; may require </a:t>
            </a:r>
            <a:r>
              <a:rPr lang="en-US" dirty="0" err="1"/>
              <a:t>add’l</a:t>
            </a:r>
            <a:r>
              <a:rPr lang="en-US" dirty="0"/>
              <a:t> validation</a:t>
            </a:r>
          </a:p>
          <a:p>
            <a:r>
              <a:rPr lang="en-US" b="1" u="sng" dirty="0"/>
              <a:t>Restricted:</a:t>
            </a:r>
            <a:r>
              <a:rPr lang="en-US" dirty="0"/>
              <a:t> Existential </a:t>
            </a:r>
            <a:r>
              <a:rPr lang="en-US" dirty="0" err="1"/>
              <a:t>add’l</a:t>
            </a:r>
            <a:r>
              <a:rPr lang="en-US" dirty="0"/>
              <a:t> risk imposed; will require </a:t>
            </a:r>
            <a:r>
              <a:rPr lang="en-US" dirty="0" err="1"/>
              <a:t>add’l</a:t>
            </a:r>
            <a:r>
              <a:rPr lang="en-US" dirty="0"/>
              <a:t> access &amp; validation controls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6C991A9-A786-B729-49FF-38B166637A01}"/>
              </a:ext>
            </a:extLst>
          </p:cNvPr>
          <p:cNvSpPr txBox="1">
            <a:spLocks/>
          </p:cNvSpPr>
          <p:nvPr/>
        </p:nvSpPr>
        <p:spPr>
          <a:xfrm>
            <a:off x="8605982" y="1609726"/>
            <a:ext cx="5183188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0" dirty="0"/>
              <a:t>Data Licensure</a:t>
            </a:r>
          </a:p>
        </p:txBody>
      </p:sp>
    </p:spTree>
    <p:extLst>
      <p:ext uri="{BB962C8B-B14F-4D97-AF65-F5344CB8AC3E}">
        <p14:creationId xmlns:p14="http://schemas.microsoft.com/office/powerpoint/2010/main" val="3608448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0FC46-48C6-096D-3E14-AE855681D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197250" cy="634855"/>
          </a:xfrm>
        </p:spPr>
        <p:txBody>
          <a:bodyPr/>
          <a:lstStyle/>
          <a:p>
            <a:r>
              <a:rPr lang="en-US" dirty="0"/>
              <a:t>Solving for Residual Risk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074A9-63AD-16CE-3EE5-3A88DD505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2148" y="992187"/>
            <a:ext cx="3140465" cy="4873625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u="sng" dirty="0"/>
              <a:t>Access Constraints</a:t>
            </a:r>
          </a:p>
          <a:p>
            <a:r>
              <a:rPr lang="en-US" dirty="0"/>
              <a:t>SSO/VPN</a:t>
            </a:r>
          </a:p>
          <a:p>
            <a:r>
              <a:rPr lang="en-US" dirty="0"/>
              <a:t>MFA (Authenticator, SMS,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b="1" u="sng" dirty="0"/>
          </a:p>
          <a:p>
            <a:pPr marL="0" indent="0">
              <a:buNone/>
            </a:pPr>
            <a:r>
              <a:rPr lang="en-US" b="1" u="sng" dirty="0"/>
              <a:t>Validation Controls</a:t>
            </a:r>
          </a:p>
          <a:p>
            <a:r>
              <a:rPr lang="en-US" dirty="0"/>
              <a:t>Input Validation</a:t>
            </a:r>
            <a:br>
              <a:rPr lang="en-US" dirty="0"/>
            </a:br>
            <a:r>
              <a:rPr lang="en-US" dirty="0"/>
              <a:t>e.g. </a:t>
            </a:r>
            <a:r>
              <a:rPr lang="en-US" dirty="0">
                <a:hlinkClick r:id="rId3"/>
              </a:rPr>
              <a:t>Lambda</a:t>
            </a:r>
            <a:r>
              <a:rPr lang="en-US" dirty="0"/>
              <a:t>, </a:t>
            </a:r>
            <a:r>
              <a:rPr lang="en-US" dirty="0">
                <a:hlinkClick r:id="rId4"/>
              </a:rPr>
              <a:t>Elastic Cache</a:t>
            </a:r>
            <a:endParaRPr lang="en-US" dirty="0"/>
          </a:p>
          <a:p>
            <a:r>
              <a:rPr lang="en-US" dirty="0"/>
              <a:t>Output Validation</a:t>
            </a:r>
            <a:br>
              <a:rPr lang="en-US" dirty="0"/>
            </a:br>
            <a:r>
              <a:rPr lang="en-US" dirty="0"/>
              <a:t>e.g. </a:t>
            </a:r>
            <a:r>
              <a:rPr lang="en-US" dirty="0">
                <a:hlinkClick r:id="rId5"/>
              </a:rPr>
              <a:t>Lambda, S3 (for baseline)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/>
              <a:t>Statistical Monitoring</a:t>
            </a:r>
          </a:p>
          <a:p>
            <a:r>
              <a:rPr lang="en-US" dirty="0"/>
              <a:t>Clustering &amp; Vectorization</a:t>
            </a:r>
            <a:br>
              <a:rPr lang="en-US" dirty="0"/>
            </a:br>
            <a:r>
              <a:rPr lang="en-US" dirty="0"/>
              <a:t>e.g. </a:t>
            </a:r>
            <a:r>
              <a:rPr lang="en-US" dirty="0">
                <a:hlinkClick r:id="rId6"/>
              </a:rPr>
              <a:t>Lambda, DynamoDB</a:t>
            </a:r>
            <a:endParaRPr lang="en-US" dirty="0"/>
          </a:p>
          <a:p>
            <a:r>
              <a:rPr lang="en-US" dirty="0"/>
              <a:t>Forecasting Drift &amp; Alerts</a:t>
            </a:r>
            <a:br>
              <a:rPr lang="en-US" dirty="0"/>
            </a:br>
            <a:r>
              <a:rPr lang="en-US" dirty="0"/>
              <a:t>e.g. </a:t>
            </a:r>
            <a:r>
              <a:rPr lang="en-US" dirty="0">
                <a:hlinkClick r:id="rId5"/>
              </a:rPr>
              <a:t>EC2, S3, SNS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/>
              <a:t>Rules-based Monitoring</a:t>
            </a:r>
          </a:p>
          <a:p>
            <a:r>
              <a:rPr lang="en-US" dirty="0"/>
              <a:t>Conditional Guardrails</a:t>
            </a:r>
            <a:br>
              <a:rPr lang="en-US" dirty="0"/>
            </a:br>
            <a:r>
              <a:rPr lang="en-US" dirty="0"/>
              <a:t>e.g. </a:t>
            </a:r>
            <a:r>
              <a:rPr lang="en-US" dirty="0" err="1">
                <a:hlinkClick r:id="rId7"/>
              </a:rPr>
              <a:t>NeMo</a:t>
            </a:r>
            <a:r>
              <a:rPr lang="en-US" dirty="0">
                <a:hlinkClick r:id="rId7"/>
              </a:rPr>
              <a:t> by Nvidia</a:t>
            </a:r>
            <a:endParaRPr lang="en-US" dirty="0"/>
          </a:p>
          <a:p>
            <a:r>
              <a:rPr lang="en-US" dirty="0"/>
              <a:t>Post-Processing</a:t>
            </a:r>
            <a:br>
              <a:rPr lang="en-US" dirty="0"/>
            </a:br>
            <a:r>
              <a:rPr lang="en-US" dirty="0"/>
              <a:t>e.g. </a:t>
            </a:r>
            <a:r>
              <a:rPr lang="en-US" dirty="0" err="1">
                <a:hlinkClick r:id="rId8"/>
              </a:rPr>
              <a:t>SteerLM</a:t>
            </a:r>
            <a:r>
              <a:rPr lang="en-US" dirty="0">
                <a:hlinkClick r:id="rId8"/>
              </a:rPr>
              <a:t> by Nvidia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5474724-BE39-9200-AAC6-666312B17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1262485"/>
              </p:ext>
            </p:extLst>
          </p:nvPr>
        </p:nvGraphicFramePr>
        <p:xfrm>
          <a:off x="355309" y="1421239"/>
          <a:ext cx="7100972" cy="47314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5243">
                  <a:extLst>
                    <a:ext uri="{9D8B030D-6E8A-4147-A177-3AD203B41FA5}">
                      <a16:colId xmlns:a16="http://schemas.microsoft.com/office/drawing/2014/main" val="3653808754"/>
                    </a:ext>
                  </a:extLst>
                </a:gridCol>
                <a:gridCol w="1775243">
                  <a:extLst>
                    <a:ext uri="{9D8B030D-6E8A-4147-A177-3AD203B41FA5}">
                      <a16:colId xmlns:a16="http://schemas.microsoft.com/office/drawing/2014/main" val="3783269685"/>
                    </a:ext>
                  </a:extLst>
                </a:gridCol>
                <a:gridCol w="1775243">
                  <a:extLst>
                    <a:ext uri="{9D8B030D-6E8A-4147-A177-3AD203B41FA5}">
                      <a16:colId xmlns:a16="http://schemas.microsoft.com/office/drawing/2014/main" val="663184995"/>
                    </a:ext>
                  </a:extLst>
                </a:gridCol>
                <a:gridCol w="1775243">
                  <a:extLst>
                    <a:ext uri="{9D8B030D-6E8A-4147-A177-3AD203B41FA5}">
                      <a16:colId xmlns:a16="http://schemas.microsoft.com/office/drawing/2014/main" val="655782090"/>
                    </a:ext>
                  </a:extLst>
                </a:gridCol>
              </a:tblGrid>
              <a:tr h="785650">
                <a:tc>
                  <a:txBody>
                    <a:bodyPr/>
                    <a:lstStyle/>
                    <a:p>
                      <a:r>
                        <a:rPr lang="en-US" sz="1200" dirty="0"/>
                        <a:t>Risk-based Capabilities &amp; Controls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Internal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Hybrid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External System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2180047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Public Data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 Access or Validation Constraints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 Access Constraints; Requires Input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 Access Constraints; Requires Input/Output Validation &amp; Active Monitoring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1810217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Internal Data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SSO/VPN Access Constraints; No </a:t>
                      </a:r>
                      <a:r>
                        <a:rPr lang="en-US" sz="1200" u="sng" dirty="0"/>
                        <a:t>Mandatory</a:t>
                      </a:r>
                      <a:r>
                        <a:rPr lang="en-US" sz="1200" dirty="0"/>
                        <a:t>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SSO/VPN Access Constraints; Input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SSO/VPN Access Constraints; Input &amp; Output Validation w/ Active Monitoring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6901950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Confidential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SSO/VPN/MFA Access Constraints; Input Validation 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SSO/VPN/MFA Access Constraints; Input &amp; Output Validation 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SSO/VPN/MFA Access Constraints; Input &amp; Output Validation w/ Active Monitoring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711413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Restricted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SSO/VPN/MFA Access Constraints; Input &amp; Output Validation 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SSO/VPN/MFA Access Constraints; Input &amp; Output Validation w/ Active Monitoring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SSO/VPN/MFA Access Constraints; Input &amp; Output Validation w/ Active Monitoring + Conditional Guardrails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44788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3837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0FC46-48C6-096D-3E14-AE855681D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197250" cy="634855"/>
          </a:xfrm>
        </p:spPr>
        <p:txBody>
          <a:bodyPr/>
          <a:lstStyle/>
          <a:p>
            <a:r>
              <a:rPr lang="en-US" dirty="0"/>
              <a:t>Mitigating Liability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074A9-63AD-16CE-3EE5-3A88DD505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2148" y="992187"/>
            <a:ext cx="3282014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Leadership &amp; Legal Review</a:t>
            </a:r>
          </a:p>
          <a:p>
            <a:r>
              <a:rPr lang="en-US" dirty="0"/>
              <a:t>Business Acceptance of Risk</a:t>
            </a:r>
          </a:p>
          <a:p>
            <a:r>
              <a:rPr lang="en-US" dirty="0"/>
              <a:t>Legal Validation of Indemnity</a:t>
            </a:r>
          </a:p>
          <a:p>
            <a:r>
              <a:rPr lang="en-US" dirty="0"/>
              <a:t>Legal Assessment by SMEs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5474724-BE39-9200-AAC6-666312B17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4468536"/>
              </p:ext>
            </p:extLst>
          </p:nvPr>
        </p:nvGraphicFramePr>
        <p:xfrm>
          <a:off x="355309" y="1421239"/>
          <a:ext cx="7100972" cy="46539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5243">
                  <a:extLst>
                    <a:ext uri="{9D8B030D-6E8A-4147-A177-3AD203B41FA5}">
                      <a16:colId xmlns:a16="http://schemas.microsoft.com/office/drawing/2014/main" val="3653808754"/>
                    </a:ext>
                  </a:extLst>
                </a:gridCol>
                <a:gridCol w="1775243">
                  <a:extLst>
                    <a:ext uri="{9D8B030D-6E8A-4147-A177-3AD203B41FA5}">
                      <a16:colId xmlns:a16="http://schemas.microsoft.com/office/drawing/2014/main" val="3783269685"/>
                    </a:ext>
                  </a:extLst>
                </a:gridCol>
                <a:gridCol w="1775243">
                  <a:extLst>
                    <a:ext uri="{9D8B030D-6E8A-4147-A177-3AD203B41FA5}">
                      <a16:colId xmlns:a16="http://schemas.microsoft.com/office/drawing/2014/main" val="663184995"/>
                    </a:ext>
                  </a:extLst>
                </a:gridCol>
                <a:gridCol w="1775243">
                  <a:extLst>
                    <a:ext uri="{9D8B030D-6E8A-4147-A177-3AD203B41FA5}">
                      <a16:colId xmlns:a16="http://schemas.microsoft.com/office/drawing/2014/main" val="655782090"/>
                    </a:ext>
                  </a:extLst>
                </a:gridCol>
              </a:tblGrid>
              <a:tr h="785650">
                <a:tc>
                  <a:txBody>
                    <a:bodyPr/>
                    <a:lstStyle/>
                    <a:p>
                      <a:r>
                        <a:rPr lang="en-US" sz="1200" dirty="0"/>
                        <a:t>Risk-based Capabilities &amp; Controls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Zero of 1</a:t>
                      </a:r>
                      <a:r>
                        <a:rPr lang="en-US" sz="1200" baseline="30000" dirty="0"/>
                        <a:t>st</a:t>
                      </a:r>
                      <a:r>
                        <a:rPr lang="en-US" sz="1200" dirty="0"/>
                        <a:t> Party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  <a:r>
                        <a:rPr lang="en-US" sz="1200" baseline="30000" dirty="0"/>
                        <a:t>rd</a:t>
                      </a:r>
                      <a:r>
                        <a:rPr lang="en-US" sz="1200" dirty="0"/>
                        <a:t> Party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Public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2180047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Public Data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Legal Assessment by SMEs; Legal Validation of Indemnity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 Access Constraints; Requires Input/Output Validation &amp; Active Monitoring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1810217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Internal Data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Business Acceptance of Risk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Legal Validation of Indemnity; Business Acceptance of Risk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6901950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Confidential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Validation of Indemnity;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711413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Restricted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Validation of Indemnity;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44788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69799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5532</TotalTime>
  <Words>1925</Words>
  <Application>Microsoft Office PowerPoint</Application>
  <PresentationFormat>Widescreen</PresentationFormat>
  <Paragraphs>203</Paragraphs>
  <Slides>11</Slides>
  <Notes>11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Celestial</vt:lpstr>
      <vt:lpstr>Observability(1 of 3)</vt:lpstr>
      <vt:lpstr>Agenda</vt:lpstr>
      <vt:lpstr>Capabilities &amp; Concerns</vt:lpstr>
      <vt:lpstr>Core Concepts &amp;  Key Components</vt:lpstr>
      <vt:lpstr>Evolving AI Security Landscape</vt:lpstr>
      <vt:lpstr>How do you know what your system is doing?</vt:lpstr>
      <vt:lpstr>Calculating Exposure by Dimension</vt:lpstr>
      <vt:lpstr>Solving for Residual Risk</vt:lpstr>
      <vt:lpstr>Mitigating Liability</vt:lpstr>
      <vt:lpstr>Planning for the Future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Pierce</dc:creator>
  <cp:lastModifiedBy>David Pierce</cp:lastModifiedBy>
  <cp:revision>8</cp:revision>
  <dcterms:created xsi:type="dcterms:W3CDTF">2023-11-05T17:40:05Z</dcterms:created>
  <dcterms:modified xsi:type="dcterms:W3CDTF">2023-11-15T13:59:24Z</dcterms:modified>
</cp:coreProperties>
</file>

<file path=docProps/thumbnail.jpeg>
</file>